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layfair Display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Playfair Displ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Lato Black"/>
      <p:bold r:id="rId34"/>
      <p:boldItalic r:id="rId35"/>
    </p:embeddedFont>
    <p:embeddedFont>
      <p:font typeface="Playfair Display ExtraBold"/>
      <p:bold r:id="rId36"/>
      <p:boldItalic r:id="rId37"/>
    </p:embeddedFont>
    <p:embeddedFont>
      <p:font typeface="Playfair Display Black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PlayfairDisplay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LatoBlack-boldItalic.fntdata"/><Relationship Id="rId12" Type="http://schemas.openxmlformats.org/officeDocument/2006/relationships/slide" Target="slides/slide7.xml"/><Relationship Id="rId34" Type="http://schemas.openxmlformats.org/officeDocument/2006/relationships/font" Target="fonts/LatoBlack-bold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ExtraBold-bold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Black-bold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Black-bold.fntdata"/><Relationship Id="rId19" Type="http://schemas.openxmlformats.org/officeDocument/2006/relationships/font" Target="fonts/PlayfairDisplayMedium-bold.fntdata"/><Relationship Id="rId18" Type="http://schemas.openxmlformats.org/officeDocument/2006/relationships/font" Target="fonts/PlayfairDisplay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c7f5c3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c7f5c3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1d985fbe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1d985fbe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1d985fbe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1d985fbe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1d985fbe1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1d985fbe1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3b6ff73d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3b6ff73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1d985fbe1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1d985fbe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3b6ff7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3b6ff7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3b6ff73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3b6ff73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3b6ff7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3b6ff7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3b6ff73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93b6ff73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1d985fbe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1d985fbe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1d985fbe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1d985fbe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9.jpg"/><Relationship Id="rId6" Type="http://schemas.openxmlformats.org/officeDocument/2006/relationships/image" Target="../media/image16.jp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andas.pydata.org/pandas-docs/stable/reference/api/pandas.json_normalize.html" TargetMode="External"/><Relationship Id="rId4" Type="http://schemas.openxmlformats.org/officeDocument/2006/relationships/hyperlink" Target="https://github.com/DataSteph/Opioid-Analysis-/tree/144fbf28c2bab32eaa55e615d96306b1328cadd5/FDAApi.md" TargetMode="External"/><Relationship Id="rId5" Type="http://schemas.openxmlformats.org/officeDocument/2006/relationships/hyperlink" Target="https://github.com/DataSteph/Opioid-Analysis-/tree/144fbf28c2bab32eaa55e615d96306b1328cadd5/FDAApi.md" TargetMode="External"/><Relationship Id="rId6" Type="http://schemas.openxmlformats.org/officeDocument/2006/relationships/hyperlink" Target="https://www.datasciencelearner.com/python-exceptions/importerror/importerror-cannot-import-name-json-normalize-from-pandas/" TargetMode="External"/><Relationship Id="rId7" Type="http://schemas.openxmlformats.org/officeDocument/2006/relationships/hyperlink" Target="https://min-api.cryptocompare.com/data/histoday?fsym=" TargetMode="External"/><Relationship Id="rId8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17.jpg"/><Relationship Id="rId5" Type="http://schemas.openxmlformats.org/officeDocument/2006/relationships/image" Target="../media/image6.png"/><Relationship Id="rId6" Type="http://schemas.openxmlformats.org/officeDocument/2006/relationships/image" Target="../media/image2.jpg"/><Relationship Id="rId7" Type="http://schemas.openxmlformats.org/officeDocument/2006/relationships/image" Target="../media/image7.jpg"/><Relationship Id="rId8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1.jpg"/><Relationship Id="rId5" Type="http://schemas.openxmlformats.org/officeDocument/2006/relationships/image" Target="../media/image5.png"/><Relationship Id="rId6" Type="http://schemas.openxmlformats.org/officeDocument/2006/relationships/image" Target="../media/image8.jpg"/><Relationship Id="rId7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413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wood table top" id="68" name="Google Shape;68;p13" title="Background photo 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rk wood table top" id="69" name="Google Shape;69;p13" title="Background photo A"/>
          <p:cNvPicPr preferRelativeResize="0"/>
          <p:nvPr/>
        </p:nvPicPr>
        <p:blipFill rotWithShape="1">
          <a:blip r:embed="rId4">
            <a:alphaModFix amt="94000"/>
          </a:blip>
          <a:srcRect b="7541" l="0" r="0" t="7532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3"/>
          <p:cNvCxnSpPr/>
          <p:nvPr/>
        </p:nvCxnSpPr>
        <p:spPr>
          <a:xfrm>
            <a:off x="593140" y="603530"/>
            <a:ext cx="8023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3"/>
          <p:cNvSpPr/>
          <p:nvPr/>
        </p:nvSpPr>
        <p:spPr>
          <a:xfrm rot="-406338">
            <a:off x="5725071" y="1069809"/>
            <a:ext cx="2973950" cy="359492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5">
            <a:alphaModFix/>
          </a:blip>
          <a:srcRect b="0" l="8982" r="8982" t="0"/>
          <a:stretch/>
        </p:blipFill>
        <p:spPr>
          <a:xfrm rot="-407078">
            <a:off x="5777312" y="1117306"/>
            <a:ext cx="2869059" cy="349751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rot="342187">
            <a:off x="2621414" y="315928"/>
            <a:ext cx="2973619" cy="407539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26001_Edited.jpg" id="74" name="Google Shape;74;p13"/>
          <p:cNvPicPr preferRelativeResize="0"/>
          <p:nvPr/>
        </p:nvPicPr>
        <p:blipFill rotWithShape="1">
          <a:blip r:embed="rId6">
            <a:alphaModFix/>
          </a:blip>
          <a:srcRect b="3831" l="0" r="0" t="3840"/>
          <a:stretch/>
        </p:blipFill>
        <p:spPr>
          <a:xfrm rot="340641">
            <a:off x="2673693" y="368952"/>
            <a:ext cx="2869066" cy="3969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checkered tablecloth on the bottom-left-hand corner" id="75" name="Google Shape;75;p13" title="Tablecloth A"/>
          <p:cNvPicPr preferRelativeResize="0"/>
          <p:nvPr/>
        </p:nvPicPr>
        <p:blipFill rotWithShape="1">
          <a:blip r:embed="rId7">
            <a:alphaModFix/>
          </a:blip>
          <a:srcRect b="35653" l="39249" r="-25286" t="-2010"/>
          <a:stretch/>
        </p:blipFill>
        <p:spPr>
          <a:xfrm>
            <a:off x="0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294967295" type="ctrTitle"/>
          </p:nvPr>
        </p:nvSpPr>
        <p:spPr>
          <a:xfrm>
            <a:off x="191650" y="686825"/>
            <a:ext cx="2409600" cy="13509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</a:rPr>
              <a:t>Food</a:t>
            </a:r>
            <a:endParaRPr sz="3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</a:rPr>
              <a:t>Reactions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58900" y="2255300"/>
            <a:ext cx="1728900" cy="2109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By: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Michael M.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Daniel M.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Anthony H.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Alexander G.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Antoine R.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Lara B.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33902">
            <a:off x="2469975" y="317851"/>
            <a:ext cx="3371874" cy="492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rk wood table top" id="183" name="Google Shape;183;p22" title="Background photo A"/>
          <p:cNvPicPr preferRelativeResize="0"/>
          <p:nvPr/>
        </p:nvPicPr>
        <p:blipFill rotWithShape="1">
          <a:blip r:embed="rId3">
            <a:alphaModFix amt="94000"/>
          </a:blip>
          <a:srcRect b="7541" l="0" r="0" t="7532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513250" y="645925"/>
            <a:ext cx="8242800" cy="396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Dataset was in a JSON file.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Housed in a SQLite database.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Used pure SQL to query the database.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Created 5 flask API endpoints.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Used Highcharts JS library to create 4 visualizations.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Used Javascript + html to create 2 dropdown menus and one range slider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charts are dynamically updated using 2 options at once!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Charts can be downloaded in different image file.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75" y="1552575"/>
            <a:ext cx="2413975" cy="7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3253550" y="1638025"/>
            <a:ext cx="5361000" cy="58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Python l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ibraries to import JSON file into  SQLite tables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lue checkered tablecloth on the top-left-hand corner." id="187" name="Google Shape;187;p22" title="Tablecloth C"/>
          <p:cNvPicPr preferRelativeResize="0"/>
          <p:nvPr/>
        </p:nvPicPr>
        <p:blipFill rotWithShape="1">
          <a:blip r:embed="rId5">
            <a:alphaModFix/>
          </a:blip>
          <a:srcRect b="26166" l="64973" r="-15965" t="-3398"/>
          <a:stretch/>
        </p:blipFill>
        <p:spPr>
          <a:xfrm rot="5400004">
            <a:off x="998787" y="-998784"/>
            <a:ext cx="1501849" cy="349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00" y="152400"/>
            <a:ext cx="531785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157" y="152400"/>
            <a:ext cx="3412443" cy="455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544" y="4316525"/>
            <a:ext cx="3647876" cy="6745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/>
        </p:nvSpPr>
        <p:spPr>
          <a:xfrm>
            <a:off x="926475" y="232700"/>
            <a:ext cx="69813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References</a:t>
            </a:r>
            <a:endParaRPr sz="2600">
              <a:solidFill>
                <a:schemeClr val="dk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535000" y="743800"/>
            <a:ext cx="8166600" cy="2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[FDA Official Website]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[Pandas Documentation]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[Python Documentation]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[Highchart Documentation]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[ChatGPT Documentation]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[PowerPoint Documentation]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[SQLite Documentation]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>
                <a:solidFill>
                  <a:srgbClr val="1F2328"/>
                </a:solidFill>
              </a:rPr>
              <a:t>[Flask Documentation]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 u="sng">
                <a:hlinkClick r:id="rId3"/>
              </a:rPr>
              <a:t>https://pandas.pydata.org/pandas-docs/stable/reference/api/pandas.json_normalize.html</a:t>
            </a:r>
            <a:r>
              <a:rPr lang="en" sz="1200"/>
              <a:t> : </a:t>
            </a:r>
            <a:r>
              <a:rPr lang="en" sz="1200" u="sng">
                <a:hlinkClick r:id="rId4"/>
              </a:rPr>
              <a:t>https://github.com/DataSteph/Opioid-Analysis-/tree/144fbf28c2bab32eaa55e615d96306b1328cadd5/FDAApi.m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" sz="1200" u="sng">
                <a:hlinkClick r:id="rId5"/>
              </a:rPr>
              <a:t>d</a:t>
            </a:r>
            <a:r>
              <a:rPr lang="en" sz="1200"/>
              <a:t> : https//stackoverflow.com/questions/21104592/json-to-pandas-dataframe : </a:t>
            </a:r>
            <a:r>
              <a:rPr lang="en" sz="1200" u="sng">
                <a:hlinkClick r:id="rId6"/>
              </a:rPr>
              <a:t>https://www.datasciencelearner.com/python-exceptions/importerror/importerror-cannot-import-name-json-normalize-from-pandas/</a:t>
            </a:r>
            <a:r>
              <a:rPr lang="en" sz="1200"/>
              <a:t> : </a:t>
            </a:r>
            <a:r>
              <a:rPr lang="en" sz="1200" u="sng">
                <a:hlinkClick r:id="rId7"/>
              </a:rPr>
              <a:t>https://min-api.cryptocompare.com/data/histoday?fsym=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https://www.sciencedirect.com/topics/agricultural-and-biological-sciences/adverse-food-reaction#:~:text=An%20adverse%20food%20reaction%20is,Canine%20and%20Feline%20Gastroenterology%2C%202013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695400" y="4049550"/>
            <a:ext cx="7753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Dataset source: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https://download.open.fda.gov/food/enforcement/food-enforcement-0001-of-0001.json.zip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lace image here" id="202" name="Google Shape;202;p24" title="Profile photo 2"/>
          <p:cNvPicPr preferRelativeResize="0"/>
          <p:nvPr/>
        </p:nvPicPr>
        <p:blipFill rotWithShape="1">
          <a:blip r:embed="rId8">
            <a:alphaModFix/>
          </a:blip>
          <a:srcRect b="0" l="16056" r="16049" t="0"/>
          <a:stretch/>
        </p:blipFill>
        <p:spPr>
          <a:xfrm>
            <a:off x="785133" y="232696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checkered tablecloth" id="83" name="Google Shape;83;p14" title="Background photo B"/>
          <p:cNvPicPr preferRelativeResize="0"/>
          <p:nvPr/>
        </p:nvPicPr>
        <p:blipFill rotWithShape="1">
          <a:blip r:embed="rId3">
            <a:alphaModFix/>
          </a:blip>
          <a:srcRect b="4822" l="492" r="1033" t="12169"/>
          <a:stretch/>
        </p:blipFill>
        <p:spPr>
          <a:xfrm>
            <a:off x="325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 rot="10800000">
            <a:off x="4724750" y="-3"/>
            <a:ext cx="4037100" cy="372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4">
            <a:alphaModFix/>
          </a:blip>
          <a:srcRect b="0" l="10293" r="10285" t="0"/>
          <a:stretch/>
        </p:blipFill>
        <p:spPr>
          <a:xfrm>
            <a:off x="4814133" y="-3"/>
            <a:ext cx="3858372" cy="36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230525" y="417575"/>
            <a:ext cx="4219200" cy="4284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rgbClr val="1D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most common type of food reactions?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Which food industries are associated with food reactions, and how do they affect different age groups?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Which food brands are commonly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associated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with food reactions?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are the health outcomes of food reactions, and did their effect  change over the past 20 years?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4"/>
          <p:cNvSpPr txBox="1"/>
          <p:nvPr/>
        </p:nvSpPr>
        <p:spPr>
          <a:xfrm rot="1713023">
            <a:off x="7503742" y="51272"/>
            <a:ext cx="662229" cy="8648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?</a:t>
            </a:r>
            <a:endParaRPr sz="68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6126" cy="48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2644600" y="830800"/>
            <a:ext cx="5676300" cy="194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Adverse Food reaction:</a:t>
            </a:r>
            <a:r>
              <a:rPr lang="en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“any abnormal clinical response that occurs following ingestion of a food or food component.”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2644600" y="308825"/>
            <a:ext cx="5676300" cy="42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E0C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Definition</a:t>
            </a:r>
            <a:endParaRPr sz="1800">
              <a:solidFill>
                <a:srgbClr val="4E0C0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ble stone table top" id="99" name="Google Shape;99;p16" title="Background photo D"/>
          <p:cNvPicPr preferRelativeResize="0"/>
          <p:nvPr/>
        </p:nvPicPr>
        <p:blipFill rotWithShape="1">
          <a:blip r:embed="rId3">
            <a:alphaModFix amt="93000"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checkered tablecloth on the top-left-hand corner." id="100" name="Google Shape;100;p16" title="Tablecloth C"/>
          <p:cNvPicPr preferRelativeResize="0"/>
          <p:nvPr/>
        </p:nvPicPr>
        <p:blipFill rotWithShape="1">
          <a:blip r:embed="rId4">
            <a:alphaModFix/>
          </a:blip>
          <a:srcRect b="26166" l="64973" r="-15965" t="-3398"/>
          <a:stretch/>
        </p:blipFill>
        <p:spPr>
          <a:xfrm rot="5400000">
            <a:off x="949750" y="-949750"/>
            <a:ext cx="1428100" cy="3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967" y="2063325"/>
            <a:ext cx="4082858" cy="2954075"/>
          </a:xfrm>
          <a:prstGeom prst="rect">
            <a:avLst/>
          </a:prstGeom>
          <a:noFill/>
          <a:ln cap="flat" cmpd="sng" w="19050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6"/>
          <p:cNvSpPr txBox="1"/>
          <p:nvPr/>
        </p:nvSpPr>
        <p:spPr>
          <a:xfrm>
            <a:off x="2237650" y="219275"/>
            <a:ext cx="56112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E0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Top Food </a:t>
            </a:r>
            <a:r>
              <a:rPr b="1" lang="en" sz="2200">
                <a:solidFill>
                  <a:srgbClr val="4E0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Brands</a:t>
            </a:r>
            <a:r>
              <a:rPr b="1" lang="en" sz="1800">
                <a:solidFill>
                  <a:srgbClr val="4E0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associated with Food Reactions</a:t>
            </a:r>
            <a:endParaRPr b="1" sz="1800">
              <a:solidFill>
                <a:srgbClr val="4E0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26275" y="961275"/>
            <a:ext cx="33276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2022:</a:t>
            </a:r>
            <a:endParaRPr sz="2700">
              <a:solidFill>
                <a:srgbClr val="FF0000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44134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544134"/>
                </a:solidFill>
                <a:latin typeface="Lato"/>
                <a:ea typeface="Lato"/>
                <a:cs typeface="Lato"/>
                <a:sym typeface="Lato"/>
              </a:rPr>
              <a:t>JIF Creamy Peanut   Butter </a:t>
            </a:r>
            <a:endParaRPr sz="1700">
              <a:solidFill>
                <a:srgbClr val="54413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44134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544134"/>
                </a:solidFill>
                <a:latin typeface="Lato"/>
                <a:ea typeface="Lato"/>
                <a:cs typeface="Lato"/>
                <a:sym typeface="Lato"/>
              </a:rPr>
              <a:t>General Mills Lucky Charms Cereal</a:t>
            </a:r>
            <a:endParaRPr sz="1700">
              <a:solidFill>
                <a:srgbClr val="54413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44134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544134"/>
                </a:solidFill>
                <a:latin typeface="Lato"/>
                <a:ea typeface="Lato"/>
                <a:cs typeface="Lato"/>
                <a:sym typeface="Lato"/>
              </a:rPr>
              <a:t>Daily Harvest French Lentil and Leek Crumbles</a:t>
            </a:r>
            <a:endParaRPr sz="1700">
              <a:solidFill>
                <a:srgbClr val="54413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2023:</a:t>
            </a:r>
            <a:endParaRPr sz="2700">
              <a:solidFill>
                <a:srgbClr val="FF0000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Multivitamins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Biotin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Fish oil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Vitamin D, B12, and C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Artri King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6">
            <a:alphaModFix/>
          </a:blip>
          <a:srcRect b="0" l="17266" r="18499" t="0"/>
          <a:stretch/>
        </p:blipFill>
        <p:spPr>
          <a:xfrm>
            <a:off x="7848852" y="337250"/>
            <a:ext cx="1227873" cy="1428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7">
            <a:alphaModFix/>
          </a:blip>
          <a:srcRect b="0" l="23899" r="16395" t="2410"/>
          <a:stretch/>
        </p:blipFill>
        <p:spPr>
          <a:xfrm>
            <a:off x="7848850" y="1902450"/>
            <a:ext cx="1227876" cy="14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8">
            <a:alphaModFix/>
          </a:blip>
          <a:srcRect b="18522" l="0" r="0" t="20165"/>
          <a:stretch/>
        </p:blipFill>
        <p:spPr>
          <a:xfrm>
            <a:off x="7848850" y="3488509"/>
            <a:ext cx="1227874" cy="152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9">
            <a:alphaModFix/>
          </a:blip>
          <a:srcRect b="3093" l="24128" r="25468" t="2021"/>
          <a:stretch/>
        </p:blipFill>
        <p:spPr>
          <a:xfrm>
            <a:off x="6762364" y="819875"/>
            <a:ext cx="895260" cy="17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23228.jpg" id="112" name="Google Shape;112;p17"/>
          <p:cNvPicPr preferRelativeResize="0"/>
          <p:nvPr/>
        </p:nvPicPr>
        <p:blipFill rotWithShape="1">
          <a:blip r:embed="rId3">
            <a:alphaModFix/>
          </a:blip>
          <a:srcRect b="12092" l="0" r="0" t="12092"/>
          <a:stretch/>
        </p:blipFill>
        <p:spPr>
          <a:xfrm>
            <a:off x="0" y="0"/>
            <a:ext cx="4297476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>
            <a:off x="5078725" y="827075"/>
            <a:ext cx="3677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Replace image here" id="114" name="Google Shape;114;p17" title="Profile photo 2"/>
          <p:cNvPicPr preferRelativeResize="0"/>
          <p:nvPr/>
        </p:nvPicPr>
        <p:blipFill rotWithShape="1">
          <a:blip r:embed="rId4">
            <a:alphaModFix/>
          </a:blip>
          <a:srcRect b="0" l="16056" r="16049" t="0"/>
          <a:stretch/>
        </p:blipFill>
        <p:spPr>
          <a:xfrm>
            <a:off x="4514983" y="4163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7"/>
          <p:cNvSpPr txBox="1"/>
          <p:nvPr>
            <p:ph idx="4294967295" type="ctrTitle"/>
          </p:nvPr>
        </p:nvSpPr>
        <p:spPr>
          <a:xfrm>
            <a:off x="4830875" y="1059525"/>
            <a:ext cx="4055400" cy="4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1-11 years old: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b="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Vitamins/Minerals/Protein Supplements</a:t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b="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Baby Food Products</a:t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b="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Powder Formula</a:t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12 years old and above: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b="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Vitamin/Minerals/Protein Supplements</a:t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b="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Bakery/Dough/Icing</a:t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b="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Nuts/Edible Seeds</a:t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b="0"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Soft Drinks</a:t>
            </a:r>
            <a:endParaRPr b="0"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7"/>
          <p:cNvSpPr txBox="1"/>
          <p:nvPr>
            <p:ph idx="4294967295" type="subTitle"/>
          </p:nvPr>
        </p:nvSpPr>
        <p:spPr>
          <a:xfrm>
            <a:off x="5071525" y="315875"/>
            <a:ext cx="3727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Food Reactions and Consumer’s Age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0" r="0" t="21715"/>
          <a:stretch/>
        </p:blipFill>
        <p:spPr>
          <a:xfrm>
            <a:off x="171850" y="167475"/>
            <a:ext cx="3929900" cy="48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1625" y="3427075"/>
            <a:ext cx="1629426" cy="15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4900" y="1802225"/>
            <a:ext cx="1122899" cy="112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wood table top" id="124" name="Google Shape;124;p18" title="Background photo 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checkered tablecloth on the bottom-right-hand corner" id="125" name="Google Shape;125;p18" title="Tablecloth 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3791425" y="1233100"/>
            <a:ext cx="2501100" cy="366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FF"/>
                </a:solidFill>
                <a:latin typeface="Lato"/>
                <a:ea typeface="Lato"/>
                <a:cs typeface="Lato"/>
                <a:sym typeface="Lato"/>
              </a:rPr>
              <a:t>Males</a:t>
            </a:r>
            <a:endParaRPr b="1" sz="1800">
              <a:solidFill>
                <a:srgbClr val="008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get more diarrhea from: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Alcoholic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beverages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Gums and candy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Eggs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Soft drinks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75900" y="1233100"/>
            <a:ext cx="2729400" cy="366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Females</a:t>
            </a:r>
            <a:endParaRPr b="1" sz="1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get more diarrhea from: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Bakery products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Cereals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Cheese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Baby food products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Chocolate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Meal replacements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Vitamins/Minerals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611125" y="330525"/>
            <a:ext cx="5681400" cy="565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Diarrhea from Food by Gender</a:t>
            </a:r>
            <a:endParaRPr sz="1800">
              <a:solidFill>
                <a:srgbClr val="7F6000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29" name="Google Shape;129;p18"/>
          <p:cNvSpPr/>
          <p:nvPr/>
        </p:nvSpPr>
        <p:spPr>
          <a:xfrm rot="1450832">
            <a:off x="6559321" y="15065"/>
            <a:ext cx="2501111" cy="1837679"/>
          </a:xfrm>
          <a:prstGeom prst="irregularSeal2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Diarrhea is the  most common food reaction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7831600" y="3940825"/>
            <a:ext cx="1217700" cy="1108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Dataset 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contains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more female consumers that males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950" y="2144387"/>
            <a:ext cx="1036550" cy="133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9"/>
          <p:cNvCxnSpPr/>
          <p:nvPr/>
        </p:nvCxnSpPr>
        <p:spPr>
          <a:xfrm>
            <a:off x="491525" y="809050"/>
            <a:ext cx="365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Replace image here" id="137" name="Google Shape;137;p19" title="Profile photo 1"/>
          <p:cNvPicPr preferRelativeResize="0"/>
          <p:nvPr/>
        </p:nvPicPr>
        <p:blipFill rotWithShape="1">
          <a:blip r:embed="rId3">
            <a:alphaModFix/>
          </a:blip>
          <a:srcRect b="0" l="16059" r="16065" t="0"/>
          <a:stretch/>
        </p:blipFill>
        <p:spPr>
          <a:xfrm>
            <a:off x="491515" y="34872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19"/>
          <p:cNvSpPr txBox="1"/>
          <p:nvPr>
            <p:ph idx="4294967295" type="ctrTitle"/>
          </p:nvPr>
        </p:nvSpPr>
        <p:spPr>
          <a:xfrm>
            <a:off x="530525" y="959164"/>
            <a:ext cx="3575700" cy="3938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Hospitalization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Death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Other serious medical event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Visit to the doctor’s office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Visit to the ER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Disability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Death used to be in the top 5 common outcomes of food reactions until 2019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 txBox="1"/>
          <p:nvPr>
            <p:ph idx="4294967295" type="subTitle"/>
          </p:nvPr>
        </p:nvSpPr>
        <p:spPr>
          <a:xfrm>
            <a:off x="873550" y="184625"/>
            <a:ext cx="3006300" cy="4743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" sz="2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Outcomes</a:t>
            </a:r>
            <a:endParaRPr b="1" sz="27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133" y="97700"/>
            <a:ext cx="3352800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0" l="0" r="0" t="2922"/>
          <a:stretch/>
        </p:blipFill>
        <p:spPr>
          <a:xfrm>
            <a:off x="3735425" y="1212500"/>
            <a:ext cx="1983200" cy="38235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checkered tablecloth" id="146" name="Google Shape;146;p20" title="Background photo B"/>
          <p:cNvPicPr preferRelativeResize="0"/>
          <p:nvPr/>
        </p:nvPicPr>
        <p:blipFill rotWithShape="1">
          <a:blip r:embed="rId3">
            <a:alphaModFix/>
          </a:blip>
          <a:srcRect b="4822" l="492" r="1033" t="12169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466950" y="341625"/>
            <a:ext cx="3841500" cy="1000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Making Null values palatable</a:t>
            </a:r>
            <a:endParaRPr sz="2500">
              <a:solidFill>
                <a:schemeClr val="dk2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782300" y="1515750"/>
            <a:ext cx="7049400" cy="33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b="1"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Null or missing years: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over 64,000 records!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null years were from the 1900s.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imited the year selection from 2001 till 2023. Set null values to a “-”.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b="1"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Null or NaN age: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over 67,000 records!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hanged the age dtype into integers, rounded up to whole numbers. Set the remaining null ages to “0”. Used age in only one query.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b="1"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records or entries were deleted.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●"/>
            </a:pPr>
            <a:r>
              <a:rPr b="1"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Dataset was huge.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Let us to comfortably query the rest of the attributes.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0"/>
          <p:cNvSpPr/>
          <p:nvPr/>
        </p:nvSpPr>
        <p:spPr>
          <a:xfrm rot="-1297">
            <a:off x="7434400" y="852922"/>
            <a:ext cx="1590600" cy="1260600"/>
          </a:xfrm>
          <a:prstGeom prst="ellipse">
            <a:avLst/>
          </a:prstGeom>
          <a:solidFill>
            <a:srgbClr val="D9F0FF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Dataset has over 20,7000 records</a:t>
            </a:r>
            <a:endParaRPr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7425" y="3447400"/>
            <a:ext cx="1921950" cy="19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088" y="522150"/>
            <a:ext cx="254317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ble stone table top" id="156" name="Google Shape;156;p21" title="Background photo D"/>
          <p:cNvPicPr preferRelativeResize="0"/>
          <p:nvPr/>
        </p:nvPicPr>
        <p:blipFill rotWithShape="1">
          <a:blip r:embed="rId3">
            <a:alphaModFix amt="93000"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>
            <a:off x="3405800" y="156825"/>
            <a:ext cx="1844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Food Reactions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5023678" y="127750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2704309" y="127750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Consumers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5249950" y="3469450"/>
            <a:ext cx="12114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Role</a:t>
            </a:r>
            <a:endParaRPr b="1" sz="1600">
              <a:solidFill>
                <a:srgbClr val="1D1C1D"/>
              </a:solidFill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6000425" y="2860500"/>
            <a:ext cx="11196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Industry Names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4572002" y="2860500"/>
            <a:ext cx="1172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Brands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256843" y="127750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Reactions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390799" y="2801925"/>
            <a:ext cx="12702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Reaction Type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7420293" y="127750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Outcome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7649048" y="2801925"/>
            <a:ext cx="1172100" cy="442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Outcome Type</a:t>
            </a:r>
            <a:endParaRPr b="1" sz="1600">
              <a:solidFill>
                <a:schemeClr val="dk2"/>
              </a:solidFill>
            </a:endParaRPr>
          </a:p>
        </p:txBody>
      </p:sp>
      <p:cxnSp>
        <p:nvCxnSpPr>
          <p:cNvPr id="167" name="Google Shape;167;p21"/>
          <p:cNvCxnSpPr>
            <a:stCxn id="163" idx="2"/>
            <a:endCxn id="164" idx="0"/>
          </p:cNvCxnSpPr>
          <p:nvPr/>
        </p:nvCxnSpPr>
        <p:spPr>
          <a:xfrm>
            <a:off x="1025893" y="1720000"/>
            <a:ext cx="0" cy="10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1"/>
          <p:cNvCxnSpPr>
            <a:stCxn id="158" idx="2"/>
            <a:endCxn id="162" idx="0"/>
          </p:cNvCxnSpPr>
          <p:nvPr/>
        </p:nvCxnSpPr>
        <p:spPr>
          <a:xfrm flipH="1">
            <a:off x="5157928" y="1720001"/>
            <a:ext cx="634800" cy="11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1"/>
          <p:cNvCxnSpPr>
            <a:stCxn id="158" idx="2"/>
            <a:endCxn id="161" idx="0"/>
          </p:cNvCxnSpPr>
          <p:nvPr/>
        </p:nvCxnSpPr>
        <p:spPr>
          <a:xfrm>
            <a:off x="5792728" y="1720001"/>
            <a:ext cx="767400" cy="11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1"/>
          <p:cNvCxnSpPr>
            <a:stCxn id="158" idx="2"/>
            <a:endCxn id="160" idx="0"/>
          </p:cNvCxnSpPr>
          <p:nvPr/>
        </p:nvCxnSpPr>
        <p:spPr>
          <a:xfrm>
            <a:off x="5792728" y="1720001"/>
            <a:ext cx="63000" cy="17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1"/>
          <p:cNvCxnSpPr>
            <a:stCxn id="165" idx="2"/>
            <a:endCxn id="166" idx="0"/>
          </p:cNvCxnSpPr>
          <p:nvPr/>
        </p:nvCxnSpPr>
        <p:spPr>
          <a:xfrm>
            <a:off x="8189343" y="1720000"/>
            <a:ext cx="45900" cy="10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1"/>
          <p:cNvCxnSpPr>
            <a:stCxn id="157" idx="1"/>
            <a:endCxn id="163" idx="0"/>
          </p:cNvCxnSpPr>
          <p:nvPr/>
        </p:nvCxnSpPr>
        <p:spPr>
          <a:xfrm flipH="1">
            <a:off x="1025900" y="378075"/>
            <a:ext cx="2379900" cy="8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1"/>
          <p:cNvCxnSpPr>
            <a:endCxn id="159" idx="0"/>
          </p:cNvCxnSpPr>
          <p:nvPr/>
        </p:nvCxnSpPr>
        <p:spPr>
          <a:xfrm flipH="1">
            <a:off x="3473359" y="602501"/>
            <a:ext cx="56310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1"/>
          <p:cNvCxnSpPr>
            <a:endCxn id="158" idx="0"/>
          </p:cNvCxnSpPr>
          <p:nvPr/>
        </p:nvCxnSpPr>
        <p:spPr>
          <a:xfrm>
            <a:off x="4863028" y="591401"/>
            <a:ext cx="929700" cy="6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1"/>
          <p:cNvCxnSpPr>
            <a:stCxn id="157" idx="3"/>
            <a:endCxn id="165" idx="0"/>
          </p:cNvCxnSpPr>
          <p:nvPr/>
        </p:nvCxnSpPr>
        <p:spPr>
          <a:xfrm>
            <a:off x="5249900" y="378075"/>
            <a:ext cx="2939400" cy="8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Blue checkered tablecloth on the bottom-left-hand corner" id="176" name="Google Shape;176;p21" title="Tablecloth A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>
            <a:off x="0" y="3084411"/>
            <a:ext cx="1844100" cy="20590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2704300" y="4354025"/>
            <a:ext cx="2574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Level of normalization</a:t>
            </a:r>
            <a:endParaRPr b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2200300" y="4070675"/>
            <a:ext cx="504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2</a:t>
            </a:r>
            <a:endParaRPr sz="4700"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